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9" r:id="rId3"/>
  </p:sldMasterIdLst>
  <p:notesMasterIdLst>
    <p:notesMasterId r:id="rId19"/>
  </p:notesMasterIdLst>
  <p:handoutMasterIdLst>
    <p:handoutMasterId r:id="rId20"/>
  </p:handoutMasterIdLst>
  <p:sldIdLst>
    <p:sldId id="256" r:id="rId4"/>
    <p:sldId id="447" r:id="rId5"/>
    <p:sldId id="449" r:id="rId6"/>
    <p:sldId id="456" r:id="rId7"/>
    <p:sldId id="457" r:id="rId8"/>
    <p:sldId id="459" r:id="rId9"/>
    <p:sldId id="453" r:id="rId10"/>
    <p:sldId id="496" r:id="rId11"/>
    <p:sldId id="497" r:id="rId12"/>
    <p:sldId id="498" r:id="rId13"/>
    <p:sldId id="451" r:id="rId14"/>
    <p:sldId id="458" r:id="rId15"/>
    <p:sldId id="420" r:id="rId16"/>
    <p:sldId id="418" r:id="rId17"/>
    <p:sldId id="448" r:id="rId18"/>
  </p:sldIdLst>
  <p:sldSz cx="9144000" cy="6858000" type="screen4x3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EFED872-7FAE-46A2-BACA-F7FF67C8CED8}">
          <p14:sldIdLst>
            <p14:sldId id="256"/>
            <p14:sldId id="447"/>
            <p14:sldId id="449"/>
            <p14:sldId id="456"/>
            <p14:sldId id="457"/>
            <p14:sldId id="459"/>
            <p14:sldId id="453"/>
            <p14:sldId id="496"/>
            <p14:sldId id="497"/>
            <p14:sldId id="498"/>
            <p14:sldId id="451"/>
            <p14:sldId id="458"/>
          </p14:sldIdLst>
        </p14:section>
        <p14:section name="Abschnitt ohne Titel" id="{9B433E05-9E30-4162-A3B9-D08B1FC4C230}">
          <p14:sldIdLst>
            <p14:sldId id="420"/>
            <p14:sldId id="418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28" autoAdjust="0"/>
  </p:normalViewPr>
  <p:slideViewPr>
    <p:cSldViewPr>
      <p:cViewPr varScale="1">
        <p:scale>
          <a:sx n="80" d="100"/>
          <a:sy n="80" d="100"/>
        </p:scale>
        <p:origin x="153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1095"/>
          </a:xfrm>
          <a:prstGeom prst="rect">
            <a:avLst/>
          </a:prstGeom>
        </p:spPr>
        <p:txBody>
          <a:bodyPr vert="horz" lIns="92456" tIns="46229" rIns="92456" bIns="4622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9" y="0"/>
            <a:ext cx="2985558" cy="501095"/>
          </a:xfrm>
          <a:prstGeom prst="rect">
            <a:avLst/>
          </a:prstGeom>
        </p:spPr>
        <p:txBody>
          <a:bodyPr vert="horz" lIns="92456" tIns="46229" rIns="92456" bIns="46229" rtlCol="0"/>
          <a:lstStyle>
            <a:lvl1pPr algn="r">
              <a:defRPr sz="1200"/>
            </a:lvl1pPr>
          </a:lstStyle>
          <a:p>
            <a:fld id="{E9D6F697-521C-40BB-8E8E-FF46CC8A2923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519055"/>
            <a:ext cx="2985558" cy="501095"/>
          </a:xfrm>
          <a:prstGeom prst="rect">
            <a:avLst/>
          </a:prstGeom>
        </p:spPr>
        <p:txBody>
          <a:bodyPr vert="horz" lIns="92456" tIns="46229" rIns="92456" bIns="4622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9" y="9519055"/>
            <a:ext cx="2985558" cy="501095"/>
          </a:xfrm>
          <a:prstGeom prst="rect">
            <a:avLst/>
          </a:prstGeom>
        </p:spPr>
        <p:txBody>
          <a:bodyPr vert="horz" lIns="92456" tIns="46229" rIns="92456" bIns="46229" rtlCol="0" anchor="b"/>
          <a:lstStyle>
            <a:lvl1pPr algn="r">
              <a:defRPr sz="1200"/>
            </a:lvl1pPr>
          </a:lstStyle>
          <a:p>
            <a:fld id="{E9D0C787-171E-47C3-922D-C46DC85443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01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41" cy="501095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919" y="0"/>
            <a:ext cx="2985241" cy="501095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6203E620-E824-4573-8491-3819BCE45A19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761193"/>
            <a:ext cx="5512436" cy="4509849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203"/>
            <a:ext cx="2985241" cy="501095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919" y="9519203"/>
            <a:ext cx="2985241" cy="501095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D36C39DA-53AD-4FEC-B1C7-50C5835D16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24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DA-53AD-4FEC-B1C7-50C5835D16E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6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39DA-53AD-4FEC-B1C7-50C5835D16E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72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201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31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5856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5F54D-196D-95BA-8D91-E9FCC88B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EF260F-993F-8EC9-A41A-42B103EBA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27BC3-C82E-0883-F19E-9BD89364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57884-BBBB-C613-D9D2-82CF088B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EDCFD9-061E-F790-096C-F6A69EA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0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BE369-4831-5A99-4962-C9C0FD19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4CAC58-1E03-65A2-7A22-68DE622D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C0226-30A9-02B4-BBF2-1B2DEE05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7164BA-BCA4-7856-F9F2-B039B528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E3037A-FADA-F979-A77D-01E6BD5F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93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6A0D8-1822-C4B0-8D8F-4A2DF499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937FC4-7AB9-B4E5-9B6A-2C0AA8462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1224B-B2E3-1FF2-93E0-25685EE7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A651F-8705-25C3-48B9-6FA0DDA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E9D99-E8B4-CA25-EBB5-6444543A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93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27312-7AF2-5B9F-C9A5-82CF91D1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B181C-4E19-ED77-0C06-8269C78F1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C9B850-2EB3-BC31-B47C-7407EEE0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9EACA5-DB3C-38B5-D3A5-6C8F4D45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D37F2-A798-56B8-1783-020A1FED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085D69-BEF8-974C-9629-5D1563A6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09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46B76-436A-80F2-2E43-E3EFDE34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2D3CD6-86A3-B7B5-84E9-924D56BC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2E6AA3-59A2-2961-B018-7BD52149B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A32924-52EC-E074-CD37-AF1C67EEB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E7585F-70B1-1D1F-E53F-80B1F4FE6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F163F3-D879-ED2F-B2D0-CF3C4A00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D149C6-06C7-6B61-66FE-F0B8B580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C34E67-30CE-F233-90B2-1958E43F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9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7851B-4AC5-3D59-541F-AB21172F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D0E32-AFED-F712-30EF-53C2F755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872D1D-BCD6-ABFA-F6FA-31610FB5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F7D04B-5E42-0661-211E-83D92534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80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63438D-F633-5F5D-B161-BE981293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C02856-5822-EF63-B092-7BB7DBFA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3C3146-2A2E-2D16-07F4-06C26598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09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06C82-4131-D866-C082-99925806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6A8E1E-041C-C105-91D9-E6EC1890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E92CB0-DCC9-E315-3EF7-30FA9BE4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02225C-58B4-EFB4-F263-309B30FD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A8B40C-E2D3-AF9B-4F50-AF4CC388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2C715-6FB3-5AAE-FDB2-EFA418E3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7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8095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21812-83AE-7BED-5A77-092A706B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8631C0-C870-2EA9-1FBF-3BAF9E27F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90EDB2-90A4-E442-99F1-6E9C5E6C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1A7D79-A896-8D02-B40E-999B0C7E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173F42-406C-D69B-B90C-7461A355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51E7F7-8750-0664-377E-6CBA6970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81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BD13D-8226-1F5C-BDAF-2757341E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C1389F-29C5-9F76-4C41-FA7A9B420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5A9CCC-68DF-7DBB-A305-7114FB86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78970B-5ACE-A283-62CE-CA24D6ED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F4258B-EF6D-9052-93D6-DE42C3BB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451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2AE46F-1646-5F2A-260A-A633AEC2E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E6583E-BB6E-C07B-1B5E-2D1F2FA9F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40985C-CE81-A0F5-8BFA-ECB3A674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042E1-8C48-2D55-1025-A228DFB2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6B54A-F92A-D2D8-41DE-692E17DA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2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DFF0E-4E59-4669-A746-3E7312D58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541EAF-D407-42B1-BF9B-5C3623E2E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41ED3-47B2-44DD-A7CB-5EB6AFD2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8BDD3-86CE-44FD-BB6D-195A8E3A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33741F-DD82-429D-8E8D-E43B2C12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48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F79FC-AA90-4BDB-82BE-80100ECE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1EDDC4-74A1-48F8-8602-18A6A079A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4A1C5B-D27D-4298-92CE-DC443C41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499570-116B-4D73-B6CA-4674389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0BEC2-9C8B-448B-BD19-75C35ABB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027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CD210-D16C-443D-8336-D2E648F1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59B295-590A-4660-8B94-AEA9CAF93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11361-CC61-4175-92BA-D05B46BF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8B62CF-1DE9-4279-9858-41E7CA18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F112E-478B-4572-A95D-382B717A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2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2FA62-54E9-409E-8715-3613551F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FCF45-2370-4E16-96BF-8E1454837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382047-7CEB-49ED-AD80-C3EDD1018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EBCA16-0CBA-4A1C-A9AD-E533DBC8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36EBE3-6775-4E2A-A365-E626BD33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A4292F-6AD3-4C80-AAC9-B201DCC4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87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53F16-4D96-430B-BB18-6F054AC6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926D74-94A9-44E4-80B8-B60F8C9EE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C29901-6C6A-4902-AA69-2258CF70E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636CD6-50F2-45BC-98E7-1693A78E4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A1A3F5-4933-4824-A36A-10B2819C4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6E574E-00FC-439C-B6FE-980ADCD2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BD0FDB-FA00-4037-B8E3-CE6F0D2E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6822F8-2B65-438F-84A2-66191249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167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228A0-BFC6-4BCD-839F-A39A1A23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EBF8B5-3ABC-4730-A937-2F9F2AB4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1D5A4-2BFB-4D6C-9E1B-EB072AA8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5561AA-C904-46D8-A51D-A7B6A99C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248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AB698E-3B31-47E5-B44F-C80CCFD5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243B4A-461A-49EE-AAE1-4872A0EF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99594-9653-4B14-94FB-1F731F43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0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6018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7A51D-841F-49F7-999D-7F507574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963FD-7C7D-46AA-BB7C-652DA5DC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46F184-E57E-4D20-8497-40E8E207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227946-5141-4694-9852-90BCBB14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DB290E-E4B2-4571-B38B-E151B670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A839EC-6A11-45B1-823C-D0E1D439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60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9DA3C-2B15-4E21-8FCD-E271B204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791DE9-EA9A-41A6-B8CA-D3D5AEFAD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B8EF7C-4EA6-4EE7-BF65-5E867E8C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A49DBD-86EE-4810-9448-AE71938B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0BC83B-4886-48D4-A605-C2B6597C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47C8F8-BAB0-46DD-94F4-784C8F78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57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64455-2E9F-4E46-ACB5-9055A832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F95F47-2D09-45CB-903D-DF4B9B921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5017E3-58C7-4AB4-B96A-1546008E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7A18F-9CAA-4187-B5F5-35DABDCC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BE8F9-D762-4343-B3EB-4974661A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949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4731BF-DD40-41F2-AFEA-1FDBECEC8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55096D-B5E7-4F34-89E6-FA99758E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A478BC-A2A4-401B-8D6D-E316220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76D709-E0AF-4054-8D46-B719D730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1C68B-B385-4F7A-85B6-5EFC6D19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053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FF1FD-EC4C-4361-8F8B-DAEAD76B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64EDE3-04B5-4C0E-8FB4-2F3AC8B0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1166C0-691C-418C-A646-376D6F08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0567F0-620D-4DC4-A53C-EA15FB23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7523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4768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87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9942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4646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016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CBE-F6CF-44CD-BA3D-C9FA43D1E20F}" type="datetimeFigureOut">
              <a:rPr lang="de-DE" smtClean="0"/>
              <a:pPr/>
              <a:t>06.11.2024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785D-245F-48CE-A948-C13699D16BE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3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53286A-3372-AA55-9D0F-51AAE5E0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CF067-DE6B-F43D-1321-E1D7E703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7E0D06-533F-CF12-BE49-0CC36C7E2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56C2-6DB6-114A-B713-C73EB4F60E78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3B19B-89C6-BAF8-6831-69BA3A945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A660F-BFDF-F926-3642-F437421F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95B0-F831-E04B-948D-45993A1E7C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4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52ED00-5D50-42FC-8869-E2F238F1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8D3F6-2EED-4E28-B18F-518BE0C53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67E72-9E3D-4CDC-8D04-0401C269B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89CA-3F51-484B-9761-8EB3075EC957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FCC9FD-385F-455D-A6CA-575252ACD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89D82-CF76-44D1-8BF1-9401CF6E6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DDA7-7A2D-46B4-BF3C-8F190F9C7A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4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08912" cy="252092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Herzlich willkommen zum 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Praxisanleiter und Praxisanleiterinnen-Treffen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 der Berufsfachschule Pflege</a:t>
            </a:r>
          </a:p>
          <a:p>
            <a:endParaRPr lang="de-DE" sz="4400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4805C3-A671-4A6C-B4DC-FEEE87D37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96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BA5-6348-E5EE-31A9-CC741C7A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CB6873-5EE2-B304-190D-2B933E8D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9774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Ausbildungsnachweis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9D300F-A706-4DB1-A4C5-DC97431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  <a:latin typeface="+mj-lt"/>
              </a:rPr>
              <a:t>Bitte beachten</a:t>
            </a:r>
          </a:p>
          <a:p>
            <a:r>
              <a:rPr lang="de-DE" sz="2000" dirty="0">
                <a:latin typeface="+mj-lt"/>
              </a:rPr>
              <a:t>Der Ausbildungsnachweis ist Grundlage zur Prüfungszulassung!!</a:t>
            </a:r>
          </a:p>
          <a:p>
            <a:r>
              <a:rPr lang="de-DE" sz="2000" dirty="0">
                <a:latin typeface="+mj-lt"/>
              </a:rPr>
              <a:t>In den Nutzungshinweisen finden Sie alle wichtigen Informationen zum Umgang mit dem Ausbildungsnachweis (S.6-9)</a:t>
            </a:r>
          </a:p>
          <a:p>
            <a:r>
              <a:rPr lang="de-DE" sz="2000" dirty="0">
                <a:latin typeface="+mj-lt"/>
              </a:rPr>
              <a:t>Die Schülerinnen und Schüler sind grundsätzlich selbst für den Nachweis verantwortlich…</a:t>
            </a:r>
          </a:p>
          <a:p>
            <a:r>
              <a:rPr lang="de-DE" sz="2000" dirty="0">
                <a:latin typeface="+mj-lt"/>
              </a:rPr>
              <a:t>allerdings müssen die Praxisanleitungen an vielen Stellen abzeichnen und auch ausfüllen (z.B. Abschlussbeurteilungen)</a:t>
            </a:r>
          </a:p>
          <a:p>
            <a:pPr marL="342900" lvl="1" indent="0">
              <a:buNone/>
            </a:pPr>
            <a:endParaRPr lang="de-DE" dirty="0">
              <a:latin typeface="+mj-lt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BB9F55-13F1-85AC-98D1-F9C52C33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761C5F19-6208-EE62-483E-98F3B32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C40766-E5D4-AEB7-15C1-3E2ACEFC6ECE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4681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chemeClr val="tx2"/>
                </a:solidFill>
                <a:latin typeface="Trebuchet MS" panose="020B0603020202020204" pitchFamily="34" charset="0"/>
              </a:rPr>
              <a:t>Austausch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B8FE89-F727-4A7C-9A63-7FC651C69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12100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None/>
            </a:pPr>
            <a:endParaRPr lang="de-DE" sz="800" dirty="0">
              <a:latin typeface="Trebuchet MS"/>
              <a:ea typeface="Verdana"/>
              <a:cs typeface="Courier New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EEABD5-EF52-4032-A2E8-B927C24A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43" y="156790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BAD371BC-1A2F-F237-4FED-495F559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66DB5FB-F40F-463C-8057-18F7B16D2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9656" y="2041649"/>
            <a:ext cx="4068584" cy="2827511"/>
          </a:xfrm>
        </p:spPr>
        <p:txBody>
          <a:bodyPr>
            <a:normAutofit/>
          </a:bodyPr>
          <a:lstStyle/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700" dirty="0">
                <a:latin typeface="+mj-lt"/>
                <a:ea typeface="Verdana" panose="020B0604030504040204" pitchFamily="34" charset="0"/>
                <a:cs typeface="Courier New"/>
              </a:rPr>
              <a:t>Ausbildung Pflegeassistenz</a:t>
            </a:r>
          </a:p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800" dirty="0">
                <a:latin typeface="+mj-lt"/>
                <a:ea typeface="Verdana" panose="020B0604030504040204" pitchFamily="34" charset="0"/>
                <a:cs typeface="Courier New"/>
              </a:rPr>
              <a:t>praktische Ausbildung</a:t>
            </a:r>
          </a:p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800" dirty="0">
                <a:latin typeface="+mj-lt"/>
                <a:ea typeface="Verdana" panose="020B0604030504040204" pitchFamily="34" charset="0"/>
                <a:cs typeface="Courier New"/>
              </a:rPr>
              <a:t>…</a:t>
            </a:r>
          </a:p>
          <a:p>
            <a:pPr lvl="1" indent="-411163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de-DE" sz="2700" dirty="0">
              <a:ea typeface="Verdana" panose="020B0604030504040204" pitchFamily="34" charset="0"/>
              <a:cs typeface="Courier New"/>
            </a:endParaRPr>
          </a:p>
          <a:p>
            <a:pPr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de-DE" sz="1200" b="1" dirty="0">
              <a:latin typeface="+mj-lt"/>
              <a:ea typeface="Verdana"/>
              <a:cs typeface="Courier New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0410FE3-31A7-447C-ABFC-401FE1F3B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1" y="1844824"/>
            <a:ext cx="4399695" cy="29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5DEA-04E2-AC21-983E-07D7904A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7E3A5EB-6CBC-D54A-9F13-A7E944CA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255718" cy="1325563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Verschiedenes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687A44-EFDE-439F-BF97-D83DF246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824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Termine</a:t>
            </a:r>
          </a:p>
          <a:p>
            <a:r>
              <a:rPr lang="de-DE" dirty="0">
                <a:latin typeface="+mj-lt"/>
              </a:rPr>
              <a:t>Ausbildungs- und Studienbörse in Winsen am Sa., den </a:t>
            </a:r>
            <a:r>
              <a:rPr lang="de-DE" b="1" dirty="0">
                <a:latin typeface="+mj-lt"/>
              </a:rPr>
              <a:t>07.12.2024</a:t>
            </a:r>
            <a:r>
              <a:rPr lang="de-DE" dirty="0">
                <a:latin typeface="+mj-lt"/>
              </a:rPr>
              <a:t> (Stadthalle)</a:t>
            </a:r>
          </a:p>
          <a:p>
            <a:r>
              <a:rPr lang="de-DE" dirty="0">
                <a:latin typeface="+mj-lt"/>
              </a:rPr>
              <a:t>Info- und Anmeldetag an den BBS Winsen am Do., </a:t>
            </a:r>
            <a:r>
              <a:rPr lang="de-DE" b="1" dirty="0">
                <a:latin typeface="+mj-lt"/>
              </a:rPr>
              <a:t>06.02.2025</a:t>
            </a:r>
          </a:p>
          <a:p>
            <a:r>
              <a:rPr lang="de-DE" dirty="0">
                <a:latin typeface="+mj-lt"/>
              </a:rPr>
              <a:t>Ausbildungs- und Studienbörse in Buchholz am Sa., den </a:t>
            </a:r>
            <a:r>
              <a:rPr lang="de-DE" b="1" dirty="0">
                <a:latin typeface="+mj-lt"/>
              </a:rPr>
              <a:t>15.02.2025 </a:t>
            </a:r>
            <a:r>
              <a:rPr lang="de-DE" dirty="0">
                <a:latin typeface="+mj-lt"/>
              </a:rPr>
              <a:t>(Empore)</a:t>
            </a:r>
          </a:p>
          <a:p>
            <a:r>
              <a:rPr lang="de-DE" dirty="0">
                <a:latin typeface="+mj-lt"/>
              </a:rPr>
              <a:t>Ausbilder- und Elternsprechtag an den BBS Winsen am Do., den </a:t>
            </a:r>
            <a:r>
              <a:rPr lang="de-DE" b="1" dirty="0">
                <a:latin typeface="+mj-lt"/>
              </a:rPr>
              <a:t>20.02.2025</a:t>
            </a:r>
            <a:r>
              <a:rPr lang="de-DE" dirty="0">
                <a:latin typeface="+mj-lt"/>
              </a:rPr>
              <a:t> </a:t>
            </a:r>
          </a:p>
          <a:p>
            <a:r>
              <a:rPr lang="de-DE" dirty="0">
                <a:latin typeface="+mj-lt"/>
              </a:rPr>
              <a:t>Zukunftsmesse Johann-Peter-Eckermann-Realschule am Mo., den </a:t>
            </a:r>
            <a:r>
              <a:rPr lang="de-DE" b="1" dirty="0">
                <a:latin typeface="+mj-lt"/>
              </a:rPr>
              <a:t>17.03.2025</a:t>
            </a:r>
          </a:p>
          <a:p>
            <a:r>
              <a:rPr lang="de-DE" dirty="0">
                <a:latin typeface="+mj-lt"/>
              </a:rPr>
              <a:t>Nächstes </a:t>
            </a:r>
            <a:r>
              <a:rPr lang="de-DE" dirty="0" err="1">
                <a:latin typeface="+mj-lt"/>
              </a:rPr>
              <a:t>Praxisanleiter:innen-Treffen</a:t>
            </a:r>
            <a:r>
              <a:rPr lang="de-DE" dirty="0">
                <a:latin typeface="+mj-lt"/>
              </a:rPr>
              <a:t> an den BBS Winsen am Di., den </a:t>
            </a:r>
            <a:r>
              <a:rPr lang="de-DE" b="1" dirty="0">
                <a:latin typeface="+mj-lt"/>
              </a:rPr>
              <a:t>25.03.2025</a:t>
            </a:r>
          </a:p>
          <a:p>
            <a:r>
              <a:rPr lang="de-DE" dirty="0">
                <a:latin typeface="+mj-lt"/>
              </a:rPr>
              <a:t>Infoveranstaltung Pflegeassistenz an den BBS Winsen am Di., den </a:t>
            </a:r>
            <a:r>
              <a:rPr lang="de-DE" b="1" dirty="0">
                <a:latin typeface="+mj-lt"/>
              </a:rPr>
              <a:t>13.05.2025</a:t>
            </a:r>
          </a:p>
          <a:p>
            <a:pPr marL="0" indent="0">
              <a:buNone/>
            </a:pPr>
            <a:r>
              <a:rPr lang="de-DE" dirty="0"/>
              <a:t>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ABD56B-793A-3725-8954-045DE2DC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31BBCFA3-2BDC-1AFF-83E6-DCB2FC95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10A947-A149-99DD-BF4F-7BD4B22CD690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8072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„Wir sitzen alle im gleichen Boot“</a:t>
            </a:r>
          </a:p>
        </p:txBody>
      </p:sp>
      <p:pic>
        <p:nvPicPr>
          <p:cNvPr id="4" name="Inhaltsplatzhalter 3" descr="Bildergebnis für zie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69570" cy="372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Bildergebnis für in einem Boot sitz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66114"/>
            <a:ext cx="4035152" cy="27608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 rot="20872967">
            <a:off x="978338" y="2112116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Kompetente</a:t>
            </a:r>
          </a:p>
          <a:p>
            <a:endParaRPr lang="de-DE" sz="10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 Fachkraft </a:t>
            </a:r>
          </a:p>
        </p:txBody>
      </p:sp>
      <p:grpSp>
        <p:nvGrpSpPr>
          <p:cNvPr id="7" name="Gruppieren 6"/>
          <p:cNvGrpSpPr/>
          <p:nvPr/>
        </p:nvGrpSpPr>
        <p:grpSpPr>
          <a:xfrm rot="21394714">
            <a:off x="4170632" y="2283596"/>
            <a:ext cx="1409513" cy="1358249"/>
            <a:chOff x="2200847" y="0"/>
            <a:chExt cx="1422562" cy="1422562"/>
          </a:xfrm>
        </p:grpSpPr>
        <p:sp>
          <p:nvSpPr>
            <p:cNvPr id="8" name="Ellipse 7"/>
            <p:cNvSpPr/>
            <p:nvPr/>
          </p:nvSpPr>
          <p:spPr>
            <a:xfrm>
              <a:off x="2200847" y="0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Ellipse 4"/>
            <p:cNvSpPr/>
            <p:nvPr/>
          </p:nvSpPr>
          <p:spPr>
            <a:xfrm>
              <a:off x="2409176" y="208329"/>
              <a:ext cx="1005904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Auszubildende*r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 rot="256818">
            <a:off x="6152948" y="2079392"/>
            <a:ext cx="1422562" cy="1422562"/>
            <a:chOff x="1156517" y="1861529"/>
            <a:chExt cx="1422562" cy="1422562"/>
          </a:xfrm>
        </p:grpSpPr>
        <p:sp>
          <p:nvSpPr>
            <p:cNvPr id="11" name="Ellipse 10"/>
            <p:cNvSpPr/>
            <p:nvPr/>
          </p:nvSpPr>
          <p:spPr>
            <a:xfrm>
              <a:off x="1156517" y="1861529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Ellipse 4"/>
            <p:cNvSpPr/>
            <p:nvPr/>
          </p:nvSpPr>
          <p:spPr>
            <a:xfrm>
              <a:off x="1346174" y="2057223"/>
              <a:ext cx="1005904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Lehrkraft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 rot="287705">
            <a:off x="7149248" y="1586950"/>
            <a:ext cx="1422562" cy="1422562"/>
            <a:chOff x="3272240" y="1848894"/>
            <a:chExt cx="1422562" cy="1422562"/>
          </a:xfrm>
        </p:grpSpPr>
        <p:sp>
          <p:nvSpPr>
            <p:cNvPr id="14" name="Ellipse 13"/>
            <p:cNvSpPr/>
            <p:nvPr/>
          </p:nvSpPr>
          <p:spPr>
            <a:xfrm>
              <a:off x="3272240" y="1848894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Ellipse 4"/>
            <p:cNvSpPr/>
            <p:nvPr/>
          </p:nvSpPr>
          <p:spPr>
            <a:xfrm>
              <a:off x="3480569" y="2057223"/>
              <a:ext cx="1005904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Ausbildungs-netzwerk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 rot="21426952">
            <a:off x="4980025" y="1338141"/>
            <a:ext cx="1422562" cy="1422562"/>
            <a:chOff x="1137845" y="1848894"/>
            <a:chExt cx="1422562" cy="1422562"/>
          </a:xfrm>
        </p:grpSpPr>
        <p:sp>
          <p:nvSpPr>
            <p:cNvPr id="17" name="Ellipse 16"/>
            <p:cNvSpPr/>
            <p:nvPr/>
          </p:nvSpPr>
          <p:spPr>
            <a:xfrm>
              <a:off x="1137845" y="1848894"/>
              <a:ext cx="1422562" cy="1422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Ellipse 4"/>
            <p:cNvSpPr/>
            <p:nvPr/>
          </p:nvSpPr>
          <p:spPr>
            <a:xfrm>
              <a:off x="1291477" y="2036117"/>
              <a:ext cx="1117423" cy="1005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/>
                <a:t>  Anleiter*in /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PDL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07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444972"/>
            <a:ext cx="7874000" cy="4432300"/>
          </a:xfrm>
          <a:prstGeom prst="rect">
            <a:avLst/>
          </a:prstGeom>
        </p:spPr>
      </p:pic>
      <p:pic>
        <p:nvPicPr>
          <p:cNvPr id="3" name="Grafik 1">
            <a:extLst>
              <a:ext uri="{FF2B5EF4-FFF2-40B4-BE49-F238E27FC236}">
                <a16:creationId xmlns:a16="http://schemas.microsoft.com/office/drawing/2014/main" id="{20D953E9-4E87-4CB3-A785-F6876521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79A3E1-3C92-4C04-9104-AA07CF14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0726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75555" y="3423920"/>
            <a:ext cx="7792888" cy="252092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Vielen Dank für die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 Aufmerksamkeit und </a:t>
            </a:r>
          </a:p>
          <a:p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einen schönen Feierabend!</a:t>
            </a:r>
          </a:p>
          <a:p>
            <a:endParaRPr lang="de-DE" sz="4400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4805C3-A671-4A6C-B4DC-FEEE87D37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83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Tagesordnung PA-Treffen Pflege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EEABD5-EF52-4032-A2E8-B927C24A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BAD371BC-1A2F-F237-4FED-495F559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83FAC04-6F2D-4F82-B37D-3092669934FB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Begrüßung</a:t>
            </a:r>
            <a:endParaRPr lang="de-DE" sz="2400" dirty="0">
              <a:latin typeface="+mj-lt"/>
              <a:ea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Informationen des Ausbildungsnetzwerks Pflege 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Pflegefachfrau / Pflegefachmann - Informationen und Neuerungen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Fragen zum Umgang mit dem Ausbildungsnachweis in der generalistischen Ausbildung, Praxisanleitung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Austausch zur praktischen Ausbildung und zur Ausbildung in der Pflegeassistenz </a:t>
            </a:r>
          </a:p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400" dirty="0">
                <a:latin typeface="+mj-lt"/>
                <a:ea typeface="Verdana" panose="020B0604030504040204" pitchFamily="34" charset="0"/>
                <a:cs typeface="Courier New"/>
              </a:rPr>
              <a:t>Verschiedenes</a:t>
            </a:r>
          </a:p>
        </p:txBody>
      </p:sp>
    </p:spTree>
    <p:extLst>
      <p:ext uri="{BB962C8B-B14F-4D97-AF65-F5344CB8AC3E}">
        <p14:creationId xmlns:p14="http://schemas.microsoft.com/office/powerpoint/2010/main" val="179302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B93A5-9AF5-4715-B526-CC1CE7C8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/>
              </a:rPr>
              <a:t>Informationen des Ausbildungsnetzwerks Pflege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BB2B79-74D3-4960-8B94-DAD6E617A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Azubis gewinnen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Aktuelle Veranstaltungen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24 Std. Update im „Klassenzimmer-Format“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Fehlzeiteneintrag in </a:t>
            </a:r>
            <a:r>
              <a:rPr lang="de-DE" sz="2800" dirty="0" err="1">
                <a:latin typeface="+mj-lt"/>
              </a:rPr>
              <a:t>TaraCare</a:t>
            </a:r>
            <a:endParaRPr lang="de-DE" sz="28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83FAC04-6F2D-4F82-B37D-3092669934FB}"/>
              </a:ext>
            </a:extLst>
          </p:cNvPr>
          <p:cNvSpPr txBox="1">
            <a:spLocks/>
          </p:cNvSpPr>
          <p:nvPr/>
        </p:nvSpPr>
        <p:spPr>
          <a:xfrm>
            <a:off x="457200" y="1945893"/>
            <a:ext cx="8229600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 indent="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Courier New"/>
            </a:endParaRPr>
          </a:p>
          <a:p>
            <a:pPr marL="685800" lvl="2" indent="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Courier New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5668D-4239-4DF9-B1E8-E9BB0C04E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482"/>
            <a:ext cx="1619672" cy="8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BA5-6348-E5EE-31A9-CC741C7A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CB6873-5EE2-B304-190D-2B933E8D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9774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Pflegefachfrau / Pflegefachmann –</a:t>
            </a:r>
            <a:b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Informationen und Neuerungen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9D300F-A706-4DB1-A4C5-DC97431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Zukünftiger Anmeldeschluss ist der </a:t>
            </a:r>
            <a:r>
              <a:rPr lang="de-DE" b="1" dirty="0">
                <a:highlight>
                  <a:srgbClr val="FFFF00"/>
                </a:highlight>
                <a:latin typeface="+mj-lt"/>
              </a:rPr>
              <a:t>15.06. </a:t>
            </a:r>
          </a:p>
          <a:p>
            <a:r>
              <a:rPr lang="de-DE" b="1" dirty="0">
                <a:latin typeface="+mj-lt"/>
              </a:rPr>
              <a:t>Zusagen für einen Schulplatz werden erst mit dem </a:t>
            </a:r>
            <a:r>
              <a:rPr lang="de-DE" b="1" u="sng" dirty="0">
                <a:latin typeface="+mj-lt"/>
              </a:rPr>
              <a:t>kompletten Einreichen der Unterlagen</a:t>
            </a:r>
            <a:r>
              <a:rPr lang="de-DE" b="1" dirty="0">
                <a:latin typeface="+mj-lt"/>
              </a:rPr>
              <a:t> vergeben</a:t>
            </a:r>
          </a:p>
          <a:p>
            <a:r>
              <a:rPr lang="de-DE" b="1" dirty="0">
                <a:latin typeface="+mj-lt"/>
              </a:rPr>
              <a:t>Bitte reichen Sie folgende Unterlagen ein:</a:t>
            </a:r>
          </a:p>
          <a:p>
            <a:pPr marL="630238" lvl="1" indent="-287338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Anmeldeformular</a:t>
            </a:r>
          </a:p>
          <a:p>
            <a:pPr marL="630238" lvl="1" indent="-287338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Tabellarischer Lebenslauf</a:t>
            </a:r>
          </a:p>
          <a:p>
            <a:pPr marL="630238" lvl="1" indent="-287338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Nachweis eines Deutschkurses für Nicht-Muttersprachler*innen (B2-Niveau)</a:t>
            </a:r>
          </a:p>
          <a:p>
            <a:pPr marL="630238" lvl="1" indent="-287338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Ausbildungsvertrag für die praktische Ausbildung bzw. schriftliche Vertragszusage</a:t>
            </a:r>
          </a:p>
          <a:p>
            <a:pPr marL="630238" lvl="1" indent="-287338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Kopie des Halbjahreszeugnisses der abgebenden Schule (wenn noch kein Abschluss vorliegt), beglaubigte Fotokopie (wenn der Abschluss schon vorhanden ist)</a:t>
            </a:r>
          </a:p>
          <a:p>
            <a:pPr marL="630238" lvl="1" indent="-287338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Nachweis des Sekundarabschlusses I – Realschulabschluss – oder eines anderen gleichwertigen Bildungsstandes, ggf. in deutscher Übersetzung</a:t>
            </a:r>
          </a:p>
          <a:p>
            <a:pPr marL="3429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lvl="1"/>
            <a:endParaRPr lang="de-DE" dirty="0">
              <a:latin typeface="+mj-lt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BB9F55-13F1-85AC-98D1-F9C52C33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761C5F19-6208-EE62-483E-98F3B32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C40766-E5D4-AEB7-15C1-3E2ACEFC6ECE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255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BA5-6348-E5EE-31A9-CC741C7A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CB6873-5EE2-B304-190D-2B933E8D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9774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Pflegefachfrau / Pflegefachmann –</a:t>
            </a:r>
            <a:b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Informationen und Neuerungen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9D300F-A706-4DB1-A4C5-DC97431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Bitte reichen Sie folgende Unterlagen ein (Fortsetzung):</a:t>
            </a:r>
          </a:p>
          <a:p>
            <a:pPr marL="630238" lvl="1" indent="-287338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Nachweise über die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0000"/>
                </a:solidFill>
                <a:latin typeface="+mj-lt"/>
              </a:rPr>
              <a:t>gesundheitliche Eignung durch den Hausarzt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0000"/>
                </a:solidFill>
                <a:latin typeface="+mj-lt"/>
              </a:rPr>
              <a:t>Impfschutz gegen Masern, Mumps, Röteln, Windpocken, Keuchhusten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0000"/>
                </a:solidFill>
                <a:latin typeface="+mj-lt"/>
              </a:rPr>
              <a:t>Impfschutz gegen Hepatitis B (nicht älter als drei Monate)</a:t>
            </a:r>
          </a:p>
          <a:p>
            <a:pPr marL="1085850" lvl="2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0000"/>
                </a:solidFill>
                <a:latin typeface="+mj-lt"/>
              </a:rPr>
              <a:t>erweitertes Führungszeugnis (nicht älter als drei Monate)</a:t>
            </a:r>
          </a:p>
          <a:p>
            <a:pPr marL="400050" indent="-285750"/>
            <a:r>
              <a:rPr lang="de-DE" dirty="0">
                <a:solidFill>
                  <a:srgbClr val="000000"/>
                </a:solidFill>
                <a:latin typeface="+mj-lt"/>
              </a:rPr>
              <a:t>Die Vorlagen für die Nachweise können Sie sich heute als Kopiervorlage mitnehmen.</a:t>
            </a:r>
          </a:p>
          <a:p>
            <a:pPr marL="400050" indent="-285750"/>
            <a:r>
              <a:rPr lang="de-DE" dirty="0">
                <a:solidFill>
                  <a:srgbClr val="000000"/>
                </a:solidFill>
                <a:latin typeface="+mj-lt"/>
              </a:rPr>
              <a:t>Ab dem 15.06. wird entschieden, ob 1 oder 2 neue Klassen gebildet werden können (max. 26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Schüler:innen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pro Klasse).</a:t>
            </a:r>
          </a:p>
          <a:p>
            <a:pPr marL="400050" indent="-285750"/>
            <a:r>
              <a:rPr lang="de-DE" dirty="0">
                <a:solidFill>
                  <a:srgbClr val="000000"/>
                </a:solidFill>
                <a:latin typeface="+mj-lt"/>
              </a:rPr>
              <a:t>Informationen zur Anmeldung finden Sie auch auf unserer Homepage. Nehmen Sie sich gerne Flyer mit auf denen QR-Codes hinterlegt sind.</a:t>
            </a:r>
          </a:p>
          <a:p>
            <a:pPr marL="3429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lvl="1"/>
            <a:endParaRPr lang="de-DE" dirty="0">
              <a:latin typeface="+mj-lt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BB9F55-13F1-85AC-98D1-F9C52C33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761C5F19-6208-EE62-483E-98F3B32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C40766-E5D4-AEB7-15C1-3E2ACEFC6ECE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0328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BA5-6348-E5EE-31A9-CC741C7A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CB6873-5EE2-B304-190D-2B933E8D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9774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Pflegefachfrau / Pflegefachmann –</a:t>
            </a:r>
            <a:b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Informationen und Neuerungen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9D300F-A706-4DB1-A4C5-DC97431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>
                <a:latin typeface="+mj-lt"/>
              </a:rPr>
              <a:t>Teilzeitausbildung – Start 01.04.</a:t>
            </a:r>
          </a:p>
          <a:p>
            <a:pPr defTabSz="9144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Teilzeit-Auszubildende beginnen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4 Monate 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vor den Vollzeit-Auszubildenden.</a:t>
            </a:r>
          </a:p>
          <a:p>
            <a:pPr defTabSz="9144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Von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April – Juli 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sind sie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im Betrieb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.</a:t>
            </a:r>
          </a:p>
          <a:p>
            <a:pPr defTabSz="9144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Dort arbeiten sie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6 Stunden am Tag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.</a:t>
            </a:r>
          </a:p>
          <a:p>
            <a:pPr defTabSz="9144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In den 4 Monaten werden die Auszubildenden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1x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vonseiten der Schule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 </a:t>
            </a: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betreut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.</a:t>
            </a:r>
          </a:p>
          <a:p>
            <a:pPr defTabSz="9144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</a:pPr>
            <a:r>
              <a:rPr lang="de-DE" sz="2000" b="1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Verträge</a:t>
            </a:r>
            <a:r>
              <a:rPr lang="de-DE" sz="2000" dirty="0">
                <a:solidFill>
                  <a:prstClr val="black"/>
                </a:solidFill>
                <a:latin typeface="Calibri Light" panose="020F0302020204030204"/>
                <a:ea typeface="Verdana"/>
                <a:cs typeface="Courier New"/>
              </a:rPr>
              <a:t> finden Sie auf der Homepage vom Ausbildungsnetzwerk Pflege</a:t>
            </a:r>
            <a:endParaRPr lang="de-DE" sz="2000" dirty="0">
              <a:solidFill>
                <a:prstClr val="black"/>
              </a:solidFill>
              <a:latin typeface="Calibri Light" panose="020F0302020204030204"/>
              <a:ea typeface="Verdana"/>
              <a:cs typeface="Calibri" panose="020F0502020204030204"/>
            </a:endParaRPr>
          </a:p>
          <a:p>
            <a:pPr marL="3429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lvl="1"/>
            <a:endParaRPr lang="de-DE" dirty="0">
              <a:latin typeface="+mj-lt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BB9F55-13F1-85AC-98D1-F9C52C33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761C5F19-6208-EE62-483E-98F3B32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C40766-E5D4-AEB7-15C1-3E2ACEFC6ECE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5493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5DEA-04E2-AC21-983E-07D7904A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7E3A5EB-6CBC-D54A-9F13-A7E944CA4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>
                <a:solidFill>
                  <a:schemeClr val="tx2"/>
                </a:solidFill>
                <a:latin typeface="Trebuchet MS" panose="020B0603020202020204" pitchFamily="34" charset="0"/>
              </a:rPr>
              <a:t>Fragen zum Umgang mit dem Ausbildungsnachweis in der generalistischen Ausbildung, Praxisanleitung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ABD56B-793A-3725-8954-045DE2DC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31BBCFA3-2BDC-1AFF-83E6-DCB2FC95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0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BA5-6348-E5EE-31A9-CC741C7A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CB6873-5EE2-B304-190D-2B933E8D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9774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Ausbildungsnachweis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9D300F-A706-4DB1-A4C5-DC97431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+mj-lt"/>
              </a:rPr>
              <a:t>Aufbau und Idee des Ausbildungsnachweises</a:t>
            </a:r>
          </a:p>
          <a:p>
            <a:r>
              <a:rPr lang="de-DE" sz="2000" dirty="0">
                <a:latin typeface="+mj-lt"/>
              </a:rPr>
              <a:t>Tabellarische farblich zugeordnete Übersicht der Einsatzorte und Einsatzzeiten </a:t>
            </a:r>
            <a:r>
              <a:rPr lang="de-DE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de-DE" sz="2000" dirty="0">
                <a:latin typeface="+mj-lt"/>
              </a:rPr>
              <a:t> </a:t>
            </a:r>
            <a:r>
              <a:rPr lang="de-DE" sz="2000" b="1" dirty="0">
                <a:latin typeface="+mj-lt"/>
              </a:rPr>
              <a:t>S.12 – 13 (WICHTIG: Fehlzeiten in Std.)</a:t>
            </a:r>
          </a:p>
          <a:p>
            <a:pPr marL="342900" lvl="1" indent="0">
              <a:buNone/>
            </a:pPr>
            <a:endParaRPr lang="de-DE" dirty="0">
              <a:latin typeface="+mj-lt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BB9F55-13F1-85AC-98D1-F9C52C33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761C5F19-6208-EE62-483E-98F3B32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C40766-E5D4-AEB7-15C1-3E2ACEFC6ECE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B9F7052-A2A0-4B8F-9BA6-33555B84B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3778" r="3003" b="17333"/>
          <a:stretch/>
        </p:blipFill>
        <p:spPr bwMode="auto">
          <a:xfrm>
            <a:off x="444102" y="3072211"/>
            <a:ext cx="8255796" cy="309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4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8BA5-6348-E5EE-31A9-CC741C7A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CB6873-5EE2-B304-190D-2B933E8D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59774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Trebuchet MS" panose="020B0603020202020204" pitchFamily="34" charset="0"/>
              </a:rPr>
              <a:t>Ausbildungsnachweis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9D300F-A706-4DB1-A4C5-DC97431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+mj-lt"/>
              </a:rPr>
              <a:t>Aufbau und Idee des Ausbildungsnachweises</a:t>
            </a:r>
          </a:p>
          <a:p>
            <a:r>
              <a:rPr lang="de-DE" sz="2000" dirty="0">
                <a:latin typeface="+mj-lt"/>
              </a:rPr>
              <a:t>jeder Einsatz ist in der Dokumentation gleich aufgebaut: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 err="1">
                <a:latin typeface="+mj-lt"/>
              </a:rPr>
              <a:t>SuS</a:t>
            </a:r>
            <a:r>
              <a:rPr lang="de-DE" dirty="0">
                <a:latin typeface="+mj-lt"/>
              </a:rPr>
              <a:t>/PA: Übersicht zum Einsatz – Dokumentation des …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 err="1">
                <a:latin typeface="+mj-lt"/>
              </a:rPr>
              <a:t>SuS</a:t>
            </a:r>
            <a:r>
              <a:rPr lang="de-DE" dirty="0">
                <a:latin typeface="+mj-lt"/>
              </a:rPr>
              <a:t>/PA: Gesprächsprotokolle – Erst-/Zweit-/Abschlussgespräch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 err="1">
                <a:latin typeface="+mj-lt"/>
              </a:rPr>
              <a:t>SuS</a:t>
            </a:r>
            <a:r>
              <a:rPr lang="de-DE" dirty="0">
                <a:latin typeface="+mj-lt"/>
              </a:rPr>
              <a:t>/PA: Dokumentation zur Praxisanleitung – Praxisanleitung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 err="1">
                <a:latin typeface="+mj-lt"/>
              </a:rPr>
              <a:t>SuS</a:t>
            </a:r>
            <a:r>
              <a:rPr lang="de-DE" dirty="0">
                <a:latin typeface="+mj-lt"/>
              </a:rPr>
              <a:t>/PA: Dokumentation zu Lernaufgaben – Arbeits- und Lernaufgaben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>
                <a:latin typeface="+mj-lt"/>
              </a:rPr>
              <a:t>LK: 1. und 2. Praxisbesuch durch LK – Praxisbegleitung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 err="1">
                <a:latin typeface="+mj-lt"/>
              </a:rPr>
              <a:t>SuS</a:t>
            </a:r>
            <a:r>
              <a:rPr lang="de-DE" dirty="0">
                <a:latin typeface="+mj-lt"/>
              </a:rPr>
              <a:t>/PA: Kriterien zur Notenfindung durch PA (inkl. geübter Kompetenzen) – Beurteilung des Einsatzes</a:t>
            </a:r>
          </a:p>
          <a:p>
            <a:pPr marL="804863" lvl="1" indent="-347663">
              <a:buFont typeface="+mj-lt"/>
              <a:buAutoNum type="arabicPeriod"/>
            </a:pPr>
            <a:r>
              <a:rPr lang="de-DE" dirty="0" err="1">
                <a:latin typeface="+mj-lt"/>
              </a:rPr>
              <a:t>SuS</a:t>
            </a:r>
            <a:r>
              <a:rPr lang="de-DE" dirty="0">
                <a:latin typeface="+mj-lt"/>
              </a:rPr>
              <a:t>/PA: Was wurde praktisch gemacht – Tätigkeitsnachweis</a:t>
            </a:r>
          </a:p>
          <a:p>
            <a:pPr marL="342900" lvl="1" indent="0">
              <a:buNone/>
            </a:pPr>
            <a:endParaRPr lang="de-DE" dirty="0">
              <a:latin typeface="+mj-lt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BB9F55-13F1-85AC-98D1-F9C52C33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80768"/>
            <a:ext cx="1260000" cy="1260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761C5F19-6208-EE62-483E-98F3B32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9" y="6309320"/>
            <a:ext cx="2729682" cy="4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5C40766-E5D4-AEB7-15C1-3E2ACEFC6ECE}"/>
              </a:ext>
            </a:extLst>
          </p:cNvPr>
          <p:cNvSpPr txBox="1">
            <a:spLocks/>
          </p:cNvSpPr>
          <p:nvPr/>
        </p:nvSpPr>
        <p:spPr>
          <a:xfrm>
            <a:off x="628650" y="1945893"/>
            <a:ext cx="8191822" cy="43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Bef>
                <a:spcPts val="720"/>
              </a:spcBef>
              <a:spcAft>
                <a:spcPts val="300"/>
              </a:spcAft>
              <a:buFont typeface="+mj-lt"/>
              <a:buAutoNum type="arabicPeriod"/>
            </a:pPr>
            <a:endParaRPr lang="de-DE" sz="2400" dirty="0">
              <a:latin typeface="+mj-lt"/>
              <a:ea typeface="Verdana" panose="020B0604030504040204" pitchFamily="34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53767692"/>
      </p:ext>
    </p:extLst>
  </p:cSld>
  <p:clrMapOvr>
    <a:masterClrMapping/>
  </p:clrMapOvr>
</p:sld>
</file>

<file path=ppt/theme/theme1.xml><?xml version="1.0" encoding="utf-8"?>
<a:theme xmlns:a="http://schemas.openxmlformats.org/drawingml/2006/main" name="Mentorentreffen FSP 18-1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Mentorentreffen FSP 18-19</Template>
  <TotalTime>0</TotalTime>
  <Words>660</Words>
  <Application>Microsoft Office PowerPoint</Application>
  <PresentationFormat>Bildschirmpräsentation (4:3)</PresentationFormat>
  <Paragraphs>94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Trebuchet MS</vt:lpstr>
      <vt:lpstr>Verdana</vt:lpstr>
      <vt:lpstr>Wingdings</vt:lpstr>
      <vt:lpstr>Mentorentreffen FSP 18-19</vt:lpstr>
      <vt:lpstr>Office</vt:lpstr>
      <vt:lpstr>Benutzerdefiniertes Design</vt:lpstr>
      <vt:lpstr>PowerPoint-Präsentation</vt:lpstr>
      <vt:lpstr>Tagesordnung PA-Treffen Pflege</vt:lpstr>
      <vt:lpstr>Informationen des Ausbildungsnetzwerks Pflege</vt:lpstr>
      <vt:lpstr>Pflegefachfrau / Pflegefachmann – Informationen und Neuerungen</vt:lpstr>
      <vt:lpstr>Pflegefachfrau / Pflegefachmann – Informationen und Neuerungen</vt:lpstr>
      <vt:lpstr>Pflegefachfrau / Pflegefachmann – Informationen und Neuerungen</vt:lpstr>
      <vt:lpstr>Fragen zum Umgang mit dem Ausbildungsnachweis in der generalistischen Ausbildung, Praxisanleitung </vt:lpstr>
      <vt:lpstr>Ausbildungsnachweis</vt:lpstr>
      <vt:lpstr>Ausbildungsnachweis</vt:lpstr>
      <vt:lpstr>Ausbildungsnachweis</vt:lpstr>
      <vt:lpstr>Austausch</vt:lpstr>
      <vt:lpstr>Verschiedenes</vt:lpstr>
      <vt:lpstr>„Wir sitzen alle im gleichen Boot“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Feli</dc:creator>
  <cp:lastModifiedBy>Corina Werner</cp:lastModifiedBy>
  <cp:revision>63</cp:revision>
  <cp:lastPrinted>2019-03-08T11:07:34Z</cp:lastPrinted>
  <dcterms:created xsi:type="dcterms:W3CDTF">2019-03-06T18:37:06Z</dcterms:created>
  <dcterms:modified xsi:type="dcterms:W3CDTF">2024-11-06T08:42:49Z</dcterms:modified>
</cp:coreProperties>
</file>